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handoutMasterIdLst>
    <p:handoutMasterId r:id="rId8"/>
  </p:handoutMasterIdLst>
  <p:sldIdLst>
    <p:sldId id="269" r:id="rId2"/>
    <p:sldId id="268" r:id="rId3"/>
    <p:sldId id="272" r:id="rId4"/>
    <p:sldId id="273" r:id="rId5"/>
    <p:sldId id="271" r:id="rId6"/>
  </p:sldIdLst>
  <p:sldSz cx="32918400" cy="21945600"/>
  <p:notesSz cx="32243713" cy="21270913"/>
  <p:custDataLst>
    <p:tags r:id="rId9"/>
  </p:custDataLst>
  <p:defaultTextStyle>
    <a:defPPr>
      <a:defRPr lang="en-US"/>
    </a:defPPr>
    <a:lvl1pPr marL="0" algn="l" defTabSz="3135020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8D0B3A6-9E6F-4035-B59E-A84A95DF9B82}">
          <p14:sldIdLst>
            <p14:sldId id="269"/>
            <p14:sldId id="268"/>
            <p14:sldId id="272"/>
            <p14:sldId id="273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orient="horz" pos="12624" userDrawn="1">
          <p15:clr>
            <a:srgbClr val="A4A3A4"/>
          </p15:clr>
        </p15:guide>
        <p15:guide id="3" pos="781" userDrawn="1">
          <p15:clr>
            <a:srgbClr val="A4A3A4"/>
          </p15:clr>
        </p15:guide>
        <p15:guide id="4" pos="20160" userDrawn="1">
          <p15:clr>
            <a:srgbClr val="A4A3A4"/>
          </p15:clr>
        </p15:guide>
        <p15:guide id="5" pos="5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07519D"/>
    <a:srgbClr val="0752A0"/>
    <a:srgbClr val="939598"/>
    <a:srgbClr val="FFFFFF"/>
    <a:srgbClr val="1F823F"/>
    <a:srgbClr val="14375A"/>
    <a:srgbClr val="FEFEFE"/>
    <a:srgbClr val="F1BB57"/>
    <a:srgbClr val="5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3" autoAdjust="0"/>
    <p:restoredTop sz="86567" autoAdjust="0"/>
  </p:normalViewPr>
  <p:slideViewPr>
    <p:cSldViewPr snapToGrid="0" showGuides="1">
      <p:cViewPr varScale="1">
        <p:scale>
          <a:sx n="24" d="100"/>
          <a:sy n="24" d="100"/>
        </p:scale>
        <p:origin x="1464" y="62"/>
      </p:cViewPr>
      <p:guideLst>
        <p:guide orient="horz" pos="2184"/>
        <p:guide orient="horz" pos="12624"/>
        <p:guide pos="781"/>
        <p:guide pos="20160"/>
        <p:guide pos="51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9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7C5468-28AF-43CD-B721-CF16469B2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6"/>
            <a:ext cx="13975198" cy="1067904"/>
          </a:xfrm>
          <a:prstGeom prst="rect">
            <a:avLst/>
          </a:prstGeom>
        </p:spPr>
        <p:txBody>
          <a:bodyPr vert="horz" lIns="299949" tIns="149974" rIns="299949" bIns="149974" rtlCol="0"/>
          <a:lstStyle>
            <a:lvl1pPr algn="l">
              <a:defRPr sz="39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1BD4A8-7212-42ED-B6C4-92DDCFCAE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8261217" y="6"/>
            <a:ext cx="13975198" cy="1067904"/>
          </a:xfrm>
          <a:prstGeom prst="rect">
            <a:avLst/>
          </a:prstGeom>
        </p:spPr>
        <p:txBody>
          <a:bodyPr vert="horz" lIns="299949" tIns="149974" rIns="299949" bIns="149974" rtlCol="0"/>
          <a:lstStyle>
            <a:lvl1pPr algn="r">
              <a:defRPr sz="3900"/>
            </a:lvl1pPr>
          </a:lstStyle>
          <a:p>
            <a:fld id="{CABF8CD0-A825-4B2F-8A32-E7095A0E9711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78074-93C7-4044-BB59-1CEC65B7C6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20203012"/>
            <a:ext cx="13975198" cy="1067904"/>
          </a:xfrm>
          <a:prstGeom prst="rect">
            <a:avLst/>
          </a:prstGeom>
        </p:spPr>
        <p:txBody>
          <a:bodyPr vert="horz" lIns="299949" tIns="149974" rIns="299949" bIns="149974" rtlCol="0" anchor="b"/>
          <a:lstStyle>
            <a:lvl1pPr algn="l">
              <a:defRPr sz="39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E2D87-2179-488B-B806-47B681B7C3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8261217" y="20203012"/>
            <a:ext cx="13975198" cy="1067904"/>
          </a:xfrm>
          <a:prstGeom prst="rect">
            <a:avLst/>
          </a:prstGeom>
        </p:spPr>
        <p:txBody>
          <a:bodyPr vert="horz" lIns="299949" tIns="149974" rIns="299949" bIns="149974" rtlCol="0" anchor="b"/>
          <a:lstStyle>
            <a:lvl1pPr algn="r">
              <a:defRPr sz="3900"/>
            </a:lvl1pPr>
          </a:lstStyle>
          <a:p>
            <a:fld id="{4B1A36D6-F9D3-4317-B701-2D61763879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77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972277" cy="1063547"/>
          </a:xfrm>
          <a:prstGeom prst="rect">
            <a:avLst/>
          </a:prstGeom>
        </p:spPr>
        <p:txBody>
          <a:bodyPr vert="horz" lIns="306705" tIns="153354" rIns="306705" bIns="153354" rtlCol="0"/>
          <a:lstStyle>
            <a:lvl1pPr algn="l">
              <a:defRPr sz="39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263976" y="0"/>
            <a:ext cx="13972277" cy="1063547"/>
          </a:xfrm>
          <a:prstGeom prst="rect">
            <a:avLst/>
          </a:prstGeom>
        </p:spPr>
        <p:txBody>
          <a:bodyPr vert="horz" lIns="306705" tIns="153354" rIns="306705" bIns="153354" rtlCol="0"/>
          <a:lstStyle>
            <a:lvl1pPr algn="r">
              <a:defRPr sz="3900"/>
            </a:lvl1pPr>
          </a:lstStyle>
          <a:p>
            <a:fld id="{7A790463-911A-4750-AD2E-671879DD54F4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40950" y="1593850"/>
            <a:ext cx="11961813" cy="7974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06705" tIns="153354" rIns="306705" bIns="1533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24374" y="10103689"/>
            <a:ext cx="25794969" cy="9571911"/>
          </a:xfrm>
          <a:prstGeom prst="rect">
            <a:avLst/>
          </a:prstGeom>
        </p:spPr>
        <p:txBody>
          <a:bodyPr vert="horz" lIns="306705" tIns="153354" rIns="306705" bIns="1533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0203677"/>
            <a:ext cx="13972277" cy="1063547"/>
          </a:xfrm>
          <a:prstGeom prst="rect">
            <a:avLst/>
          </a:prstGeom>
        </p:spPr>
        <p:txBody>
          <a:bodyPr vert="horz" lIns="306705" tIns="153354" rIns="306705" bIns="153354" rtlCol="0" anchor="b"/>
          <a:lstStyle>
            <a:lvl1pPr algn="l">
              <a:defRPr sz="3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263976" y="20203677"/>
            <a:ext cx="13972277" cy="1063547"/>
          </a:xfrm>
          <a:prstGeom prst="rect">
            <a:avLst/>
          </a:prstGeom>
        </p:spPr>
        <p:txBody>
          <a:bodyPr vert="horz" lIns="306705" tIns="153354" rIns="306705" bIns="153354" rtlCol="0" anchor="b"/>
          <a:lstStyle>
            <a:lvl1pPr algn="r">
              <a:defRPr sz="3900"/>
            </a:lvl1pPr>
          </a:lstStyle>
          <a:p>
            <a:fld id="{09541898-D043-4569-A9A6-59B778BE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35020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5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0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6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2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7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B8159-126E-4258-85B8-35B6EDBF36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775" y="20340638"/>
            <a:ext cx="7405688" cy="1168400"/>
          </a:xfrm>
          <a:prstGeom prst="rect">
            <a:avLst/>
          </a:prstGeom>
        </p:spPr>
        <p:txBody>
          <a:bodyPr/>
          <a:lstStyle/>
          <a:p>
            <a:fld id="{F7ED0198-5F05-4B28-BA04-0689F1E03E85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98314-81BA-46A6-84D8-66618530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538" y="20340638"/>
            <a:ext cx="11109325" cy="1168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22895-5488-48BB-BDA8-A706E68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938" y="20340638"/>
            <a:ext cx="7405687" cy="1168400"/>
          </a:xfrm>
          <a:prstGeom prst="rect">
            <a:avLst/>
          </a:prstGeom>
        </p:spPr>
        <p:txBody>
          <a:bodyPr/>
          <a:lstStyle/>
          <a:p>
            <a:fld id="{FE0819AD-D9B5-4C06-84C8-F8423A23D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7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9CAEC8-0058-4A58-ABA8-DCFEFF5A152E}"/>
              </a:ext>
            </a:extLst>
          </p:cNvPr>
          <p:cNvSpPr/>
          <p:nvPr userDrawn="1"/>
        </p:nvSpPr>
        <p:spPr>
          <a:xfrm>
            <a:off x="-1" y="19737732"/>
            <a:ext cx="32918401" cy="2207868"/>
          </a:xfrm>
          <a:prstGeom prst="rect">
            <a:avLst/>
          </a:prstGeom>
          <a:solidFill>
            <a:srgbClr val="07519D"/>
          </a:solidFill>
          <a:ln w="44450" cap="sq" cmpd="sng">
            <a:solidFill>
              <a:srgbClr val="91919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747" dirty="0"/>
          </a:p>
        </p:txBody>
      </p:sp>
      <p:pic>
        <p:nvPicPr>
          <p:cNvPr id="4" name="Picture 2" descr="Image result for City of College Station logo png">
            <a:extLst>
              <a:ext uri="{FF2B5EF4-FFF2-40B4-BE49-F238E27FC236}">
                <a16:creationId xmlns:a16="http://schemas.microsoft.com/office/drawing/2014/main" id="{B6268B88-0A2E-464F-B1EE-156A71D065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833" y="17555828"/>
            <a:ext cx="7476565" cy="196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90CA05-EFEC-4DAF-8640-C7C23428C2B6}"/>
              </a:ext>
            </a:extLst>
          </p:cNvPr>
          <p:cNvSpPr/>
          <p:nvPr userDrawn="1"/>
        </p:nvSpPr>
        <p:spPr>
          <a:xfrm>
            <a:off x="0" y="-1"/>
            <a:ext cx="32918400" cy="1683227"/>
          </a:xfrm>
          <a:prstGeom prst="rect">
            <a:avLst/>
          </a:prstGeom>
          <a:solidFill>
            <a:srgbClr val="07519D"/>
          </a:solidFill>
          <a:ln w="44450" cap="sq" cmpd="sng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747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2BE26-E090-4C48-A7CD-DFEC230385AE}"/>
              </a:ext>
            </a:extLst>
          </p:cNvPr>
          <p:cNvSpPr/>
          <p:nvPr userDrawn="1"/>
        </p:nvSpPr>
        <p:spPr>
          <a:xfrm>
            <a:off x="-2" y="1763910"/>
            <a:ext cx="32918400" cy="272644"/>
          </a:xfrm>
          <a:prstGeom prst="rect">
            <a:avLst/>
          </a:prstGeom>
          <a:solidFill>
            <a:srgbClr val="939598"/>
          </a:solidFill>
          <a:ln w="44450" cap="sq" cmpd="sng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747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7351B3-06C3-44A4-B4A5-A24D4EE6BD77}"/>
              </a:ext>
            </a:extLst>
          </p:cNvPr>
          <p:cNvSpPr/>
          <p:nvPr userDrawn="1"/>
        </p:nvSpPr>
        <p:spPr>
          <a:xfrm>
            <a:off x="0" y="19385985"/>
            <a:ext cx="32918400" cy="272644"/>
          </a:xfrm>
          <a:prstGeom prst="rect">
            <a:avLst/>
          </a:prstGeom>
          <a:solidFill>
            <a:srgbClr val="939598"/>
          </a:solidFill>
          <a:ln w="44450" cap="sq" cmpd="sng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747" dirty="0"/>
          </a:p>
        </p:txBody>
      </p:sp>
    </p:spTree>
    <p:extLst>
      <p:ext uri="{BB962C8B-B14F-4D97-AF65-F5344CB8AC3E}">
        <p14:creationId xmlns:p14="http://schemas.microsoft.com/office/powerpoint/2010/main" val="271829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C38FBC4-5C17-4CC7-9611-559BA87C174C}"/>
              </a:ext>
            </a:extLst>
          </p:cNvPr>
          <p:cNvSpPr/>
          <p:nvPr/>
        </p:nvSpPr>
        <p:spPr>
          <a:xfrm>
            <a:off x="3193261" y="10089162"/>
            <a:ext cx="23056761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400" b="1" dirty="0">
                <a:solidFill>
                  <a:srgbClr val="07519D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GREENS PRAIRIE </a:t>
            </a:r>
            <a:r>
              <a:rPr lang="en-US" sz="14400" b="1" dirty="0">
                <a:solidFill>
                  <a:srgbClr val="07519D"/>
                </a:solidFill>
                <a:latin typeface="Open Sans Condensed" panose="020B0806030504020204" pitchFamily="34" charset="0"/>
              </a:rPr>
              <a:t>PHASE 2</a:t>
            </a:r>
          </a:p>
          <a:p>
            <a:r>
              <a:rPr lang="en-US" sz="14400" b="1" dirty="0">
                <a:solidFill>
                  <a:srgbClr val="07519D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IMPROVEMENTS 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024223-0F20-4E27-ACF6-6CAF0DD208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5" r="23035" b="42207"/>
          <a:stretch/>
        </p:blipFill>
        <p:spPr>
          <a:xfrm>
            <a:off x="-1" y="1962259"/>
            <a:ext cx="32918401" cy="7111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21F8CC3-A459-4EC2-B8F2-7E7E20DE8B20}"/>
              </a:ext>
            </a:extLst>
          </p:cNvPr>
          <p:cNvSpPr/>
          <p:nvPr/>
        </p:nvSpPr>
        <p:spPr>
          <a:xfrm>
            <a:off x="3193261" y="14613477"/>
            <a:ext cx="246968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6000" dirty="0">
                <a:solidFill>
                  <a:srgbClr val="07519D"/>
                </a:solidFill>
                <a:latin typeface="MuseoSans-700" panose="02000000000000000000" pitchFamily="50" charset="0"/>
              </a:rPr>
              <a:t>City Limits to Arrington Road</a:t>
            </a:r>
          </a:p>
        </p:txBody>
      </p:sp>
    </p:spTree>
    <p:extLst>
      <p:ext uri="{BB962C8B-B14F-4D97-AF65-F5344CB8AC3E}">
        <p14:creationId xmlns:p14="http://schemas.microsoft.com/office/powerpoint/2010/main" val="365062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B140A39-85B4-4DB6-A51C-11146E383C93}"/>
              </a:ext>
            </a:extLst>
          </p:cNvPr>
          <p:cNvSpPr txBox="1"/>
          <p:nvPr/>
        </p:nvSpPr>
        <p:spPr>
          <a:xfrm>
            <a:off x="4368021" y="10602468"/>
            <a:ext cx="184731" cy="5220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62" dirty="0"/>
          </a:p>
          <a:p>
            <a:endParaRPr lang="en-US" sz="16662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87E4D5-C495-4B7D-B530-87ED5B428022}"/>
              </a:ext>
            </a:extLst>
          </p:cNvPr>
          <p:cNvSpPr/>
          <p:nvPr/>
        </p:nvSpPr>
        <p:spPr>
          <a:xfrm>
            <a:off x="1292552" y="155553"/>
            <a:ext cx="98662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Museo Sans 700" panose="02000000000000000000" pitchFamily="50" charset="0"/>
              </a:rPr>
              <a:t>Project Limits &amp; Phases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A8583D-E7F7-4810-95D1-F349118C2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139" y="4896462"/>
            <a:ext cx="32962539" cy="101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0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730C148-1BAF-4058-AB9C-E412F5A94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891" y="8562106"/>
            <a:ext cx="7642227" cy="78139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A3D09F-F415-4C6E-883B-894A6553C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06" y="8575962"/>
            <a:ext cx="7642227" cy="78139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1329A8-FB94-46DF-8E12-BB8CBBDE5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40" y="8624678"/>
            <a:ext cx="7642227" cy="78139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140A39-85B4-4DB6-A51C-11146E383C93}"/>
              </a:ext>
            </a:extLst>
          </p:cNvPr>
          <p:cNvSpPr txBox="1"/>
          <p:nvPr/>
        </p:nvSpPr>
        <p:spPr>
          <a:xfrm>
            <a:off x="4102551" y="10720456"/>
            <a:ext cx="184731" cy="5220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62" dirty="0"/>
          </a:p>
          <a:p>
            <a:endParaRPr lang="en-US" sz="16662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87E4D5-C495-4B7D-B530-87ED5B428022}"/>
              </a:ext>
            </a:extLst>
          </p:cNvPr>
          <p:cNvSpPr/>
          <p:nvPr/>
        </p:nvSpPr>
        <p:spPr>
          <a:xfrm>
            <a:off x="1292552" y="155553"/>
            <a:ext cx="37689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Museo Sans 700" panose="02000000000000000000" pitchFamily="50" charset="0"/>
              </a:rPr>
              <a:t>Timeline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1919F8-C5E4-4C82-8FDC-14C164CF48CF}"/>
              </a:ext>
            </a:extLst>
          </p:cNvPr>
          <p:cNvSpPr/>
          <p:nvPr/>
        </p:nvSpPr>
        <p:spPr>
          <a:xfrm>
            <a:off x="394491" y="10353581"/>
            <a:ext cx="76909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ts val="6000"/>
              </a:lnSpc>
              <a:spcBef>
                <a:spcPts val="1200"/>
              </a:spcBef>
            </a:pPr>
            <a:r>
              <a:rPr lang="en-US" sz="5000" dirty="0">
                <a:solidFill>
                  <a:srgbClr val="ED1C24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PHASE 1 </a:t>
            </a:r>
            <a:r>
              <a:rPr lang="en-US" sz="5000" dirty="0">
                <a:solidFill>
                  <a:srgbClr val="ED1C24"/>
                </a:solidFill>
                <a:latin typeface="Open Sans Condensed" panose="020B0806030504020204" pitchFamily="34" charset="0"/>
              </a:rPr>
              <a:t>CONSTRUCTION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BE0882-4DFC-4CF8-86C0-FAA5B91F96A3}"/>
              </a:ext>
            </a:extLst>
          </p:cNvPr>
          <p:cNvSpPr/>
          <p:nvPr/>
        </p:nvSpPr>
        <p:spPr>
          <a:xfrm>
            <a:off x="15493037" y="10336641"/>
            <a:ext cx="76909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ts val="6000"/>
              </a:lnSpc>
              <a:spcBef>
                <a:spcPts val="1200"/>
              </a:spcBef>
            </a:pPr>
            <a:r>
              <a:rPr lang="en-US" sz="5000" dirty="0">
                <a:solidFill>
                  <a:srgbClr val="07519D"/>
                </a:solidFill>
                <a:latin typeface="Open Sans Condensed" panose="020B0806030504020204" pitchFamily="34" charset="0"/>
              </a:rPr>
              <a:t>PHASE 2 CITY CONSTRUCTION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418684-CA19-44E6-843F-2625959DB87C}"/>
              </a:ext>
            </a:extLst>
          </p:cNvPr>
          <p:cNvSpPr/>
          <p:nvPr/>
        </p:nvSpPr>
        <p:spPr>
          <a:xfrm>
            <a:off x="8335388" y="9803426"/>
            <a:ext cx="68811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ts val="6000"/>
              </a:lnSpc>
              <a:spcBef>
                <a:spcPts val="1200"/>
              </a:spcBef>
            </a:pPr>
            <a:r>
              <a:rPr lang="en-US" sz="5000" dirty="0">
                <a:solidFill>
                  <a:srgbClr val="07519D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PHASE 2</a:t>
            </a:r>
          </a:p>
          <a:p>
            <a:pPr lvl="1" algn="ctr">
              <a:lnSpc>
                <a:spcPts val="6000"/>
              </a:lnSpc>
              <a:spcBef>
                <a:spcPts val="1200"/>
              </a:spcBef>
            </a:pPr>
            <a:r>
              <a:rPr lang="en-US" sz="5000" dirty="0">
                <a:solidFill>
                  <a:srgbClr val="07519D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CITY &amp; COUNTY DESIGN</a:t>
            </a:r>
          </a:p>
        </p:txBody>
      </p:sp>
      <p:pic>
        <p:nvPicPr>
          <p:cNvPr id="25" name="Picture 6" descr="Related image">
            <a:extLst>
              <a:ext uri="{FF2B5EF4-FFF2-40B4-BE49-F238E27FC236}">
                <a16:creationId xmlns:a16="http://schemas.microsoft.com/office/drawing/2014/main" id="{52838308-AFFB-457C-B665-12645BF45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92" y="1248294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NSTRUCTION ICON">
            <a:extLst>
              <a:ext uri="{FF2B5EF4-FFF2-40B4-BE49-F238E27FC236}">
                <a16:creationId xmlns:a16="http://schemas.microsoft.com/office/drawing/2014/main" id="{729C5A4F-59F9-4223-B8B2-A4FE74571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29" y="12304847"/>
            <a:ext cx="3086895" cy="308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Image result for CONSTRUCTION ICON">
            <a:extLst>
              <a:ext uri="{FF2B5EF4-FFF2-40B4-BE49-F238E27FC236}">
                <a16:creationId xmlns:a16="http://schemas.microsoft.com/office/drawing/2014/main" id="{33223582-688E-49BD-B4F1-CE3376FA3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956" y="12158695"/>
            <a:ext cx="3086895" cy="308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CBD1A29-3E19-4B9F-9056-C0144CE8551D}"/>
              </a:ext>
            </a:extLst>
          </p:cNvPr>
          <p:cNvSpPr/>
          <p:nvPr/>
        </p:nvSpPr>
        <p:spPr>
          <a:xfrm>
            <a:off x="762175" y="5006687"/>
            <a:ext cx="70177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ts val="6000"/>
              </a:lnSpc>
              <a:spcBef>
                <a:spcPts val="1200"/>
              </a:spcBef>
            </a:pPr>
            <a:r>
              <a:rPr lang="en-US" sz="5000" dirty="0">
                <a:solidFill>
                  <a:srgbClr val="07519D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Complete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4FD969-B980-4C67-87ED-934D49DD01A9}"/>
              </a:ext>
            </a:extLst>
          </p:cNvPr>
          <p:cNvSpPr/>
          <p:nvPr/>
        </p:nvSpPr>
        <p:spPr>
          <a:xfrm>
            <a:off x="8329565" y="5075783"/>
            <a:ext cx="70177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ts val="6000"/>
              </a:lnSpc>
              <a:spcBef>
                <a:spcPts val="1200"/>
              </a:spcBef>
            </a:pPr>
            <a:r>
              <a:rPr lang="en-US" sz="5000" dirty="0">
                <a:solidFill>
                  <a:srgbClr val="07519D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Complete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31A42F-E27B-41A2-99BE-08F6697D1315}"/>
              </a:ext>
            </a:extLst>
          </p:cNvPr>
          <p:cNvSpPr/>
          <p:nvPr/>
        </p:nvSpPr>
        <p:spPr>
          <a:xfrm>
            <a:off x="15679749" y="4127068"/>
            <a:ext cx="701778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ts val="6000"/>
              </a:lnSpc>
              <a:spcBef>
                <a:spcPts val="1200"/>
              </a:spcBef>
            </a:pPr>
            <a:r>
              <a:rPr lang="en-US" sz="5000" b="1" i="1" dirty="0">
                <a:solidFill>
                  <a:srgbClr val="07519D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Tentative </a:t>
            </a:r>
          </a:p>
          <a:p>
            <a:pPr lvl="1" algn="ctr">
              <a:lnSpc>
                <a:spcPts val="6000"/>
              </a:lnSpc>
              <a:spcBef>
                <a:spcPts val="1200"/>
              </a:spcBef>
            </a:pPr>
            <a:r>
              <a:rPr lang="en-US" sz="5000" dirty="0">
                <a:solidFill>
                  <a:srgbClr val="07519D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Fall 2021 to</a:t>
            </a:r>
          </a:p>
          <a:p>
            <a:pPr lvl="1" algn="ctr">
              <a:lnSpc>
                <a:spcPts val="6000"/>
              </a:lnSpc>
              <a:spcBef>
                <a:spcPts val="1200"/>
              </a:spcBef>
            </a:pPr>
            <a:r>
              <a:rPr lang="en-US" sz="5000" dirty="0">
                <a:solidFill>
                  <a:srgbClr val="07519D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Spring 2023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90505B-3B3B-4267-B5BE-AC3DE707A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492" y="8508027"/>
            <a:ext cx="7642227" cy="781396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F1C09A0-AC74-47CE-B539-5E9085ECF833}"/>
              </a:ext>
            </a:extLst>
          </p:cNvPr>
          <p:cNvSpPr/>
          <p:nvPr/>
        </p:nvSpPr>
        <p:spPr>
          <a:xfrm>
            <a:off x="23025770" y="10312190"/>
            <a:ext cx="76909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ts val="6000"/>
              </a:lnSpc>
              <a:spcBef>
                <a:spcPts val="1200"/>
              </a:spcBef>
            </a:pPr>
            <a:r>
              <a:rPr lang="en-US" sz="5000" dirty="0">
                <a:solidFill>
                  <a:srgbClr val="07519D"/>
                </a:solidFill>
                <a:latin typeface="Open Sans Condensed" panose="020B0806030504020204" pitchFamily="34" charset="0"/>
              </a:rPr>
              <a:t>PHASE 2 COUNTY CONSTRUCTION</a:t>
            </a:r>
          </a:p>
        </p:txBody>
      </p:sp>
      <p:pic>
        <p:nvPicPr>
          <p:cNvPr id="26" name="Picture 8" descr="Image result for CONSTRUCTION ICON">
            <a:extLst>
              <a:ext uri="{FF2B5EF4-FFF2-40B4-BE49-F238E27FC236}">
                <a16:creationId xmlns:a16="http://schemas.microsoft.com/office/drawing/2014/main" id="{430A0BD0-D604-44DE-9F1A-FC87196D2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557" y="12104616"/>
            <a:ext cx="3086895" cy="308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187B4B8-F64D-4452-A997-703A4AF198A7}"/>
              </a:ext>
            </a:extLst>
          </p:cNvPr>
          <p:cNvSpPr/>
          <p:nvPr/>
        </p:nvSpPr>
        <p:spPr>
          <a:xfrm>
            <a:off x="23362329" y="4121676"/>
            <a:ext cx="701778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ts val="6000"/>
              </a:lnSpc>
              <a:spcBef>
                <a:spcPts val="1200"/>
              </a:spcBef>
            </a:pPr>
            <a:r>
              <a:rPr lang="en-US" sz="5000" b="1" i="1" dirty="0">
                <a:solidFill>
                  <a:srgbClr val="07519D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TBD </a:t>
            </a:r>
          </a:p>
          <a:p>
            <a:pPr lvl="1" algn="ctr">
              <a:lnSpc>
                <a:spcPts val="6000"/>
              </a:lnSpc>
              <a:spcBef>
                <a:spcPts val="1200"/>
              </a:spcBef>
            </a:pPr>
            <a:r>
              <a:rPr lang="en-US" sz="5000" dirty="0">
                <a:solidFill>
                  <a:srgbClr val="07519D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PENDING</a:t>
            </a:r>
          </a:p>
          <a:p>
            <a:pPr lvl="1" algn="ctr">
              <a:lnSpc>
                <a:spcPts val="6000"/>
              </a:lnSpc>
              <a:spcBef>
                <a:spcPts val="1200"/>
              </a:spcBef>
            </a:pPr>
            <a:r>
              <a:rPr lang="en-US" sz="5000" dirty="0">
                <a:solidFill>
                  <a:srgbClr val="07519D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BRAZOS COUNTY</a:t>
            </a:r>
          </a:p>
          <a:p>
            <a:pPr lvl="1" algn="ctr">
              <a:lnSpc>
                <a:spcPts val="6000"/>
              </a:lnSpc>
              <a:spcBef>
                <a:spcPts val="1200"/>
              </a:spcBef>
            </a:pPr>
            <a:r>
              <a:rPr lang="en-US" sz="5000" dirty="0">
                <a:solidFill>
                  <a:srgbClr val="07519D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FUNDING</a:t>
            </a:r>
          </a:p>
        </p:txBody>
      </p:sp>
    </p:spTree>
    <p:extLst>
      <p:ext uri="{BB962C8B-B14F-4D97-AF65-F5344CB8AC3E}">
        <p14:creationId xmlns:p14="http://schemas.microsoft.com/office/powerpoint/2010/main" val="402273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B140A39-85B4-4DB6-A51C-11146E383C93}"/>
              </a:ext>
            </a:extLst>
          </p:cNvPr>
          <p:cNvSpPr txBox="1"/>
          <p:nvPr/>
        </p:nvSpPr>
        <p:spPr>
          <a:xfrm>
            <a:off x="4368021" y="10602468"/>
            <a:ext cx="184731" cy="5220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62" dirty="0"/>
          </a:p>
          <a:p>
            <a:endParaRPr lang="en-US" sz="16662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87E4D5-C495-4B7D-B530-87ED5B428022}"/>
              </a:ext>
            </a:extLst>
          </p:cNvPr>
          <p:cNvSpPr/>
          <p:nvPr/>
        </p:nvSpPr>
        <p:spPr>
          <a:xfrm>
            <a:off x="1292552" y="155553"/>
            <a:ext cx="164882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Museo Sans 700" panose="02000000000000000000" pitchFamily="50" charset="0"/>
              </a:rPr>
              <a:t>Phase 2 Proposed Design – City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D611D-7F83-45E2-A171-3C458FCC7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69" y="7565727"/>
            <a:ext cx="31655262" cy="68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0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B140A39-85B4-4DB6-A51C-11146E383C93}"/>
              </a:ext>
            </a:extLst>
          </p:cNvPr>
          <p:cNvSpPr txBox="1"/>
          <p:nvPr/>
        </p:nvSpPr>
        <p:spPr>
          <a:xfrm>
            <a:off x="4368021" y="10602468"/>
            <a:ext cx="184731" cy="5220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62" dirty="0"/>
          </a:p>
          <a:p>
            <a:endParaRPr lang="en-US" sz="16662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87E4D5-C495-4B7D-B530-87ED5B428022}"/>
              </a:ext>
            </a:extLst>
          </p:cNvPr>
          <p:cNvSpPr/>
          <p:nvPr/>
        </p:nvSpPr>
        <p:spPr>
          <a:xfrm>
            <a:off x="1292552" y="155553"/>
            <a:ext cx="76226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Museo Sans 700" panose="02000000000000000000" pitchFamily="50" charset="0"/>
              </a:rPr>
              <a:t>Project Information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1E5FAC-5979-4620-8BAE-1572D3619A69}"/>
              </a:ext>
            </a:extLst>
          </p:cNvPr>
          <p:cNvSpPr/>
          <p:nvPr/>
        </p:nvSpPr>
        <p:spPr>
          <a:xfrm>
            <a:off x="5077251" y="4927710"/>
            <a:ext cx="22763897" cy="1040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6000" b="1" i="1" dirty="0">
                <a:solidFill>
                  <a:srgbClr val="07519D"/>
                </a:solidFill>
                <a:latin typeface="MuseoSans-700" panose="02000000000000000000" pitchFamily="50" charset="0"/>
              </a:rPr>
              <a:t>Project Information</a:t>
            </a:r>
          </a:p>
          <a:p>
            <a:pPr marL="857250" indent="-8572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7519D"/>
                </a:solidFill>
                <a:latin typeface="MuseoSans-700" panose="02000000000000000000" pitchFamily="50" charset="0"/>
              </a:rPr>
              <a:t>City Website </a:t>
            </a:r>
            <a:r>
              <a:rPr lang="en-US" sz="6000" dirty="0">
                <a:solidFill>
                  <a:srgbClr val="07519D"/>
                </a:solidFill>
                <a:latin typeface="MuseoSans-700" panose="02000000000000000000" pitchFamily="50" charset="0"/>
              </a:rPr>
              <a:t>– cstx.gov under </a:t>
            </a:r>
            <a:r>
              <a:rPr lang="en-US" sz="6000" i="1" dirty="0">
                <a:solidFill>
                  <a:srgbClr val="07519D"/>
                </a:solidFill>
                <a:latin typeface="MuseoSans-700" panose="02000000000000000000" pitchFamily="50" charset="0"/>
              </a:rPr>
              <a:t>Capital Projects </a:t>
            </a:r>
            <a:r>
              <a:rPr lang="en-US" sz="6000" dirty="0">
                <a:solidFill>
                  <a:srgbClr val="07519D"/>
                </a:solidFill>
                <a:latin typeface="MuseoSans-700" panose="02000000000000000000" pitchFamily="50" charset="0"/>
              </a:rPr>
              <a:t>or https://cstx.gov/departments___city_hall/publicworks/capital_improvement_projects/greens_prairie_widening</a:t>
            </a:r>
          </a:p>
          <a:p>
            <a:pPr marL="857250" indent="-8572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7519D"/>
                </a:solidFill>
                <a:latin typeface="MuseoSans-700" panose="02000000000000000000" pitchFamily="50" charset="0"/>
              </a:rPr>
              <a:t>Reach Out </a:t>
            </a:r>
            <a:r>
              <a:rPr lang="en-US" sz="6000" dirty="0">
                <a:solidFill>
                  <a:srgbClr val="07519D"/>
                </a:solidFill>
                <a:latin typeface="MuseoSans-700" panose="02000000000000000000" pitchFamily="50" charset="0"/>
              </a:rPr>
              <a:t>– Call or email the Project Manager</a:t>
            </a:r>
          </a:p>
          <a:p>
            <a:pPr lvl="1">
              <a:spcBef>
                <a:spcPts val="1200"/>
              </a:spcBef>
            </a:pPr>
            <a:r>
              <a:rPr lang="en-US" sz="6000" dirty="0">
                <a:solidFill>
                  <a:srgbClr val="07519D"/>
                </a:solidFill>
                <a:latin typeface="MuseoSans-700" panose="02000000000000000000" pitchFamily="50" charset="0"/>
              </a:rPr>
              <a:t>James Smith, PE</a:t>
            </a:r>
          </a:p>
          <a:p>
            <a:pPr lvl="1">
              <a:spcBef>
                <a:spcPts val="1200"/>
              </a:spcBef>
            </a:pPr>
            <a:r>
              <a:rPr lang="en-US" sz="6000" dirty="0">
                <a:solidFill>
                  <a:srgbClr val="07519D"/>
                </a:solidFill>
                <a:latin typeface="MuseoSans-700" panose="02000000000000000000" pitchFamily="50" charset="0"/>
              </a:rPr>
              <a:t>Public Works Department</a:t>
            </a:r>
          </a:p>
          <a:p>
            <a:pPr lvl="1">
              <a:spcBef>
                <a:spcPts val="1200"/>
              </a:spcBef>
            </a:pPr>
            <a:r>
              <a:rPr lang="en-US" sz="6000" dirty="0">
                <a:solidFill>
                  <a:srgbClr val="07519D"/>
                </a:solidFill>
                <a:latin typeface="MuseoSans-700" panose="02000000000000000000" pitchFamily="50" charset="0"/>
              </a:rPr>
              <a:t>City of College Station</a:t>
            </a:r>
          </a:p>
          <a:p>
            <a:pPr lvl="1">
              <a:spcBef>
                <a:spcPts val="1200"/>
              </a:spcBef>
            </a:pPr>
            <a:r>
              <a:rPr lang="en-US" sz="6000" dirty="0">
                <a:solidFill>
                  <a:srgbClr val="07519D"/>
                </a:solidFill>
                <a:latin typeface="MuseoSans-700" panose="02000000000000000000" pitchFamily="50" charset="0"/>
              </a:rPr>
              <a:t>979-764-3877</a:t>
            </a:r>
          </a:p>
          <a:p>
            <a:pPr lvl="1">
              <a:spcBef>
                <a:spcPts val="1200"/>
              </a:spcBef>
            </a:pPr>
            <a:r>
              <a:rPr lang="en-US" sz="6000" dirty="0">
                <a:solidFill>
                  <a:srgbClr val="07519D"/>
                </a:solidFill>
                <a:latin typeface="MuseoSans-700" panose="02000000000000000000" pitchFamily="50" charset="0"/>
              </a:rPr>
              <a:t>jsmith@cstx.gov </a:t>
            </a:r>
          </a:p>
        </p:txBody>
      </p:sp>
    </p:spTree>
    <p:extLst>
      <p:ext uri="{BB962C8B-B14F-4D97-AF65-F5344CB8AC3E}">
        <p14:creationId xmlns:p14="http://schemas.microsoft.com/office/powerpoint/2010/main" val="2857256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6261</TotalTime>
  <Words>124</Words>
  <Application>Microsoft Office PowerPoint</Application>
  <PresentationFormat>Custom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Museo Sans 700</vt:lpstr>
      <vt:lpstr>MuseoSans-700</vt:lpstr>
      <vt:lpstr>Open Sans Condensed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TxDOT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LOOP 1604 From: US 183 to FM 3103  Bexar COUNTY</dc:title>
  <dc:creator>Matthew Rampy</dc:creator>
  <cp:lastModifiedBy>Sandie</cp:lastModifiedBy>
  <cp:revision>478</cp:revision>
  <cp:lastPrinted>2019-11-27T16:14:12Z</cp:lastPrinted>
  <dcterms:created xsi:type="dcterms:W3CDTF">2017-04-06T21:52:28Z</dcterms:created>
  <dcterms:modified xsi:type="dcterms:W3CDTF">2021-09-14T16:58:47Z</dcterms:modified>
</cp:coreProperties>
</file>